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6" r:id="rId3"/>
    <p:sldId id="257" r:id="rId4"/>
    <p:sldId id="258" r:id="rId5"/>
    <p:sldId id="259" r:id="rId6"/>
    <p:sldId id="260" r:id="rId7"/>
    <p:sldId id="261" r:id="rId8"/>
    <p:sldId id="262" r:id="rId9"/>
    <p:sldId id="268" r:id="rId10"/>
    <p:sldId id="263" r:id="rId11"/>
    <p:sldId id="269" r:id="rId12"/>
    <p:sldId id="266" r:id="rId13"/>
    <p:sldId id="264" r:id="rId14"/>
    <p:sldId id="270" r:id="rId15"/>
    <p:sldId id="272" r:id="rId16"/>
    <p:sldId id="273" r:id="rId17"/>
    <p:sldId id="267" r:id="rId18"/>
    <p:sldId id="265"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34" autoAdjust="0"/>
  </p:normalViewPr>
  <p:slideViewPr>
    <p:cSldViewPr>
      <p:cViewPr varScale="1">
        <p:scale>
          <a:sx n="51" d="100"/>
          <a:sy n="51" d="100"/>
        </p:scale>
        <p:origin x="192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C45DA-B8FF-4048-B64B-DFE70A6EEA74}" type="datetimeFigureOut">
              <a:rPr lang="en-US" smtClean="0"/>
              <a:t>3/13/2016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018EB-3BE3-400E-9209-70B5E93CFCAA}" type="slidenum">
              <a:rPr lang="en-US" smtClean="0"/>
              <a:t>‹#›</a:t>
            </a:fld>
            <a:endParaRPr lang="en-US"/>
          </a:p>
        </p:txBody>
      </p:sp>
    </p:spTree>
    <p:extLst>
      <p:ext uri="{BB962C8B-B14F-4D97-AF65-F5344CB8AC3E}">
        <p14:creationId xmlns:p14="http://schemas.microsoft.com/office/powerpoint/2010/main" val="249200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4</a:t>
            </a:fld>
            <a:endParaRPr lang="en-US"/>
          </a:p>
        </p:txBody>
      </p:sp>
    </p:spTree>
    <p:extLst>
      <p:ext uri="{BB962C8B-B14F-4D97-AF65-F5344CB8AC3E}">
        <p14:creationId xmlns:p14="http://schemas.microsoft.com/office/powerpoint/2010/main" val="266694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E5018EB-3BE3-400E-9209-70B5E93CFCAA}" type="slidenum">
              <a:rPr lang="en-US" smtClean="0"/>
              <a:t>13</a:t>
            </a:fld>
            <a:endParaRPr lang="en-US"/>
          </a:p>
        </p:txBody>
      </p:sp>
    </p:spTree>
    <p:extLst>
      <p:ext uri="{BB962C8B-B14F-4D97-AF65-F5344CB8AC3E}">
        <p14:creationId xmlns:p14="http://schemas.microsoft.com/office/powerpoint/2010/main" val="341721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018EB-3BE3-400E-9209-70B5E93CFCAA}" type="slidenum">
              <a:rPr lang="en-US" smtClean="0"/>
              <a:t>14</a:t>
            </a:fld>
            <a:endParaRPr lang="en-US"/>
          </a:p>
        </p:txBody>
      </p:sp>
    </p:spTree>
    <p:extLst>
      <p:ext uri="{BB962C8B-B14F-4D97-AF65-F5344CB8AC3E}">
        <p14:creationId xmlns:p14="http://schemas.microsoft.com/office/powerpoint/2010/main" val="299587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5018EB-3BE3-400E-9209-70B5E93CFCAA}" type="slidenum">
              <a:rPr lang="en-US" smtClean="0"/>
              <a:t>15</a:t>
            </a:fld>
            <a:endParaRPr lang="en-US"/>
          </a:p>
        </p:txBody>
      </p:sp>
    </p:spTree>
    <p:extLst>
      <p:ext uri="{BB962C8B-B14F-4D97-AF65-F5344CB8AC3E}">
        <p14:creationId xmlns:p14="http://schemas.microsoft.com/office/powerpoint/2010/main" val="188377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018EB-3BE3-400E-9209-70B5E93CFCAA}" type="slidenum">
              <a:rPr lang="en-US" smtClean="0"/>
              <a:t>16</a:t>
            </a:fld>
            <a:endParaRPr lang="en-US"/>
          </a:p>
        </p:txBody>
      </p:sp>
    </p:spTree>
    <p:extLst>
      <p:ext uri="{BB962C8B-B14F-4D97-AF65-F5344CB8AC3E}">
        <p14:creationId xmlns:p14="http://schemas.microsoft.com/office/powerpoint/2010/main" val="402981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018EB-3BE3-400E-9209-70B5E93CFCAA}" type="slidenum">
              <a:rPr lang="en-US" smtClean="0"/>
              <a:t>17</a:t>
            </a:fld>
            <a:endParaRPr lang="en-US"/>
          </a:p>
        </p:txBody>
      </p:sp>
    </p:spTree>
    <p:extLst>
      <p:ext uri="{BB962C8B-B14F-4D97-AF65-F5344CB8AC3E}">
        <p14:creationId xmlns:p14="http://schemas.microsoft.com/office/powerpoint/2010/main" val="3480078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18</a:t>
            </a:fld>
            <a:endParaRPr lang="en-US"/>
          </a:p>
        </p:txBody>
      </p:sp>
    </p:spTree>
    <p:extLst>
      <p:ext uri="{BB962C8B-B14F-4D97-AF65-F5344CB8AC3E}">
        <p14:creationId xmlns:p14="http://schemas.microsoft.com/office/powerpoint/2010/main" val="285505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5</a:t>
            </a:fld>
            <a:endParaRPr lang="en-US"/>
          </a:p>
        </p:txBody>
      </p:sp>
    </p:spTree>
    <p:extLst>
      <p:ext uri="{BB962C8B-B14F-4D97-AF65-F5344CB8AC3E}">
        <p14:creationId xmlns:p14="http://schemas.microsoft.com/office/powerpoint/2010/main" val="103129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6</a:t>
            </a:fld>
            <a:endParaRPr lang="en-US"/>
          </a:p>
        </p:txBody>
      </p:sp>
    </p:spTree>
    <p:extLst>
      <p:ext uri="{BB962C8B-B14F-4D97-AF65-F5344CB8AC3E}">
        <p14:creationId xmlns:p14="http://schemas.microsoft.com/office/powerpoint/2010/main" val="400936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7</a:t>
            </a:fld>
            <a:endParaRPr lang="en-US"/>
          </a:p>
        </p:txBody>
      </p:sp>
    </p:spTree>
    <p:extLst>
      <p:ext uri="{BB962C8B-B14F-4D97-AF65-F5344CB8AC3E}">
        <p14:creationId xmlns:p14="http://schemas.microsoft.com/office/powerpoint/2010/main" val="123705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8</a:t>
            </a:fld>
            <a:endParaRPr lang="en-US"/>
          </a:p>
        </p:txBody>
      </p:sp>
    </p:spTree>
    <p:extLst>
      <p:ext uri="{BB962C8B-B14F-4D97-AF65-F5344CB8AC3E}">
        <p14:creationId xmlns:p14="http://schemas.microsoft.com/office/powerpoint/2010/main" val="230925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endParaRPr lang="en-US" dirty="0"/>
          </a:p>
        </p:txBody>
      </p:sp>
      <p:sp>
        <p:nvSpPr>
          <p:cNvPr id="4" name="Slide Number Placeholder 3"/>
          <p:cNvSpPr>
            <a:spLocks noGrp="1"/>
          </p:cNvSpPr>
          <p:nvPr>
            <p:ph type="sldNum" sz="quarter" idx="10"/>
          </p:nvPr>
        </p:nvSpPr>
        <p:spPr/>
        <p:txBody>
          <a:bodyPr/>
          <a:lstStyle/>
          <a:p>
            <a:fld id="{3E5018EB-3BE3-400E-9209-70B5E93CFCAA}" type="slidenum">
              <a:rPr lang="en-US" smtClean="0"/>
              <a:t>9</a:t>
            </a:fld>
            <a:endParaRPr lang="en-US"/>
          </a:p>
        </p:txBody>
      </p:sp>
    </p:spTree>
    <p:extLst>
      <p:ext uri="{BB962C8B-B14F-4D97-AF65-F5344CB8AC3E}">
        <p14:creationId xmlns:p14="http://schemas.microsoft.com/office/powerpoint/2010/main" val="9120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4E7D6-7B97-4747-AACE-F15470AA7928}" type="slidenum">
              <a:rPr lang="en-US" smtClean="0"/>
              <a:t>10</a:t>
            </a:fld>
            <a:endParaRPr lang="en-US"/>
          </a:p>
        </p:txBody>
      </p:sp>
    </p:spTree>
    <p:extLst>
      <p:ext uri="{BB962C8B-B14F-4D97-AF65-F5344CB8AC3E}">
        <p14:creationId xmlns:p14="http://schemas.microsoft.com/office/powerpoint/2010/main" val="340102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018EB-3BE3-400E-9209-70B5E93CFCAA}" type="slidenum">
              <a:rPr lang="en-US" smtClean="0"/>
              <a:t>11</a:t>
            </a:fld>
            <a:endParaRPr lang="en-US"/>
          </a:p>
        </p:txBody>
      </p:sp>
    </p:spTree>
    <p:extLst>
      <p:ext uri="{BB962C8B-B14F-4D97-AF65-F5344CB8AC3E}">
        <p14:creationId xmlns:p14="http://schemas.microsoft.com/office/powerpoint/2010/main" val="291702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5018EB-3BE3-400E-9209-70B5E93CFCAA}" type="slidenum">
              <a:rPr lang="en-US" smtClean="0"/>
              <a:t>12</a:t>
            </a:fld>
            <a:endParaRPr lang="en-US"/>
          </a:p>
        </p:txBody>
      </p:sp>
    </p:spTree>
    <p:extLst>
      <p:ext uri="{BB962C8B-B14F-4D97-AF65-F5344CB8AC3E}">
        <p14:creationId xmlns:p14="http://schemas.microsoft.com/office/powerpoint/2010/main" val="61238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A6C36B-FD42-4814-B94D-50FA53A5E2E9}"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6C36B-FD42-4814-B94D-50FA53A5E2E9}"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6C36B-FD42-4814-B94D-50FA53A5E2E9}"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6C36B-FD42-4814-B94D-50FA53A5E2E9}"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6C36B-FD42-4814-B94D-50FA53A5E2E9}"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A6C36B-FD42-4814-B94D-50FA53A5E2E9}"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6C36B-FD42-4814-B94D-50FA53A5E2E9}"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6C36B-FD42-4814-B94D-50FA53A5E2E9}"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6C36B-FD42-4814-B94D-50FA53A5E2E9}"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E725D-6512-4A04-BA78-4383A79F7A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6C36B-FD42-4814-B94D-50FA53A5E2E9}"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E725D-6512-4A04-BA78-4383A79F7A4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BA6C36B-FD42-4814-B94D-50FA53A5E2E9}" type="datetimeFigureOut">
              <a:rPr lang="en-US" smtClean="0"/>
              <a:t>3/13/2016</a:t>
            </a:fld>
            <a:endParaRPr lang="en-US"/>
          </a:p>
        </p:txBody>
      </p:sp>
      <p:sp>
        <p:nvSpPr>
          <p:cNvPr id="9" name="Slide Number Placeholder 8"/>
          <p:cNvSpPr>
            <a:spLocks noGrp="1"/>
          </p:cNvSpPr>
          <p:nvPr>
            <p:ph type="sldNum" sz="quarter" idx="11"/>
          </p:nvPr>
        </p:nvSpPr>
        <p:spPr/>
        <p:txBody>
          <a:bodyPr/>
          <a:lstStyle/>
          <a:p>
            <a:fld id="{7FCE725D-6512-4A04-BA78-4383A79F7A4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CE725D-6512-4A04-BA78-4383A79F7A4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BA6C36B-FD42-4814-B94D-50FA53A5E2E9}" type="datetimeFigureOut">
              <a:rPr lang="en-US" smtClean="0"/>
              <a:t>3/13/2016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dcc.ac.uk/resources/curation-lifecycle-mode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licious.com/sjsusaasc" TargetMode="External"/><Relationship Id="rId2" Type="http://schemas.openxmlformats.org/officeDocument/2006/relationships/hyperlink" Target="mailto:sjsusaasc@gmail.com" TargetMode="External"/><Relationship Id="rId1" Type="http://schemas.openxmlformats.org/officeDocument/2006/relationships/slideLayout" Target="../slideLayouts/slideLayout5.xml"/><Relationship Id="rId6" Type="http://schemas.openxmlformats.org/officeDocument/2006/relationships/hyperlink" Target="http://sjsusaasc.weebly.com/" TargetMode="External"/><Relationship Id="rId5" Type="http://schemas.openxmlformats.org/officeDocument/2006/relationships/hyperlink" Target="https://twitter.com/sjsuslis_saasc" TargetMode="External"/><Relationship Id="rId4" Type="http://schemas.openxmlformats.org/officeDocument/2006/relationships/hyperlink" Target="https://www.facebook.com/groups/2967137860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918" y="990600"/>
            <a:ext cx="7543800" cy="2593975"/>
          </a:xfrm>
        </p:spPr>
        <p:txBody>
          <a:bodyPr/>
          <a:lstStyle/>
          <a:p>
            <a:r>
              <a:rPr lang="en-US" dirty="0" smtClean="0"/>
              <a:t>Digital curation practices and </a:t>
            </a:r>
            <a:r>
              <a:rPr lang="en-US" dirty="0" smtClean="0"/>
              <a:t>professions</a:t>
            </a:r>
            <a:endParaRPr lang="en-US" dirty="0"/>
          </a:p>
        </p:txBody>
      </p:sp>
      <p:sp>
        <p:nvSpPr>
          <p:cNvPr id="3" name="Subtitle 2"/>
          <p:cNvSpPr>
            <a:spLocks noGrp="1"/>
          </p:cNvSpPr>
          <p:nvPr>
            <p:ph type="subTitle" idx="1"/>
          </p:nvPr>
        </p:nvSpPr>
        <p:spPr>
          <a:xfrm>
            <a:off x="685800" y="3811587"/>
            <a:ext cx="6461760" cy="1066800"/>
          </a:xfrm>
        </p:spPr>
        <p:txBody>
          <a:bodyPr>
            <a:normAutofit fontScale="92500" lnSpcReduction="10000"/>
          </a:bodyPr>
          <a:lstStyle/>
          <a:p>
            <a:pPr algn="r"/>
            <a:r>
              <a:rPr lang="en-US" dirty="0" smtClean="0">
                <a:solidFill>
                  <a:schemeClr val="bg2">
                    <a:lumMod val="25000"/>
                  </a:schemeClr>
                </a:solidFill>
              </a:rPr>
              <a:t>Alyce L. Scott</a:t>
            </a:r>
          </a:p>
          <a:p>
            <a:pPr algn="r"/>
            <a:r>
              <a:rPr lang="en-US" dirty="0" smtClean="0">
                <a:solidFill>
                  <a:schemeClr val="bg2">
                    <a:lumMod val="25000"/>
                  </a:schemeClr>
                </a:solidFill>
              </a:rPr>
              <a:t>Lecturer, San Jose State University</a:t>
            </a:r>
          </a:p>
          <a:p>
            <a:pPr algn="r"/>
            <a:r>
              <a:rPr lang="en-US" dirty="0" smtClean="0">
                <a:solidFill>
                  <a:schemeClr val="bg2">
                    <a:lumMod val="25000"/>
                  </a:schemeClr>
                </a:solidFill>
              </a:rPr>
              <a:t>SAA: SJSU Student Chapter, March 16, 2016</a:t>
            </a:r>
            <a:endParaRPr lang="en-US" dirty="0">
              <a:solidFill>
                <a:schemeClr val="bg2">
                  <a:lumMod val="2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30" y="4878387"/>
            <a:ext cx="7220339" cy="1756299"/>
          </a:xfrm>
          <a:prstGeom prst="rect">
            <a:avLst/>
          </a:prstGeom>
        </p:spPr>
      </p:pic>
    </p:spTree>
    <p:extLst>
      <p:ext uri="{BB962C8B-B14F-4D97-AF65-F5344CB8AC3E}">
        <p14:creationId xmlns:p14="http://schemas.microsoft.com/office/powerpoint/2010/main" val="364165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DCC Digital Curation Lifecycle Model</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dcc.ac.uk/sites/default/files/lifecycle_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799"/>
            <a:ext cx="5029200" cy="4505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7412" y="6317722"/>
            <a:ext cx="4495800" cy="246221"/>
          </a:xfrm>
          <a:prstGeom prst="rect">
            <a:avLst/>
          </a:prstGeom>
          <a:noFill/>
        </p:spPr>
        <p:txBody>
          <a:bodyPr wrap="square" rtlCol="0">
            <a:spAutoFit/>
          </a:bodyPr>
          <a:lstStyle/>
          <a:p>
            <a:pPr algn="ctr"/>
            <a:r>
              <a:rPr lang="en-US" sz="1000" dirty="0">
                <a:hlinkClick r:id="rId4"/>
              </a:rPr>
              <a:t>http://</a:t>
            </a:r>
            <a:r>
              <a:rPr lang="en-US" sz="1000" dirty="0" smtClean="0">
                <a:hlinkClick r:id="rId4"/>
              </a:rPr>
              <a:t>www.dcc.ac.uk/resources/curation-lifecycle-model</a:t>
            </a:r>
            <a:r>
              <a:rPr lang="en-US" sz="1000" dirty="0" smtClean="0"/>
              <a:t> </a:t>
            </a:r>
            <a:endParaRPr lang="en-US" sz="1000" dirty="0"/>
          </a:p>
        </p:txBody>
      </p:sp>
    </p:spTree>
    <p:extLst>
      <p:ext uri="{BB962C8B-B14F-4D97-AF65-F5344CB8AC3E}">
        <p14:creationId xmlns:p14="http://schemas.microsoft.com/office/powerpoint/2010/main" val="410022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stages </a:t>
            </a:r>
            <a:endParaRPr lang="en-US" dirty="0"/>
          </a:p>
        </p:txBody>
      </p:sp>
      <p:sp>
        <p:nvSpPr>
          <p:cNvPr id="3" name="Content Placeholder 2"/>
          <p:cNvSpPr>
            <a:spLocks noGrp="1"/>
          </p:cNvSpPr>
          <p:nvPr>
            <p:ph idx="1"/>
          </p:nvPr>
        </p:nvSpPr>
        <p:spPr/>
        <p:txBody>
          <a:bodyPr>
            <a:normAutofit/>
          </a:bodyPr>
          <a:lstStyle/>
          <a:p>
            <a:r>
              <a:rPr lang="en-US" b="1" dirty="0" smtClean="0"/>
              <a:t>Conceptualize</a:t>
            </a:r>
          </a:p>
          <a:p>
            <a:r>
              <a:rPr lang="en-US" b="1" dirty="0" smtClean="0"/>
              <a:t>Create</a:t>
            </a:r>
          </a:p>
          <a:p>
            <a:r>
              <a:rPr lang="en-US" b="1" dirty="0" smtClean="0"/>
              <a:t>Access </a:t>
            </a:r>
            <a:r>
              <a:rPr lang="en-US" b="1" dirty="0"/>
              <a:t>and </a:t>
            </a:r>
            <a:r>
              <a:rPr lang="en-US" b="1" dirty="0" smtClean="0"/>
              <a:t>use</a:t>
            </a:r>
            <a:endParaRPr lang="en-US" dirty="0"/>
          </a:p>
          <a:p>
            <a:r>
              <a:rPr lang="en-US" b="1" dirty="0" smtClean="0"/>
              <a:t>Appraise </a:t>
            </a:r>
            <a:r>
              <a:rPr lang="en-US" b="1" dirty="0"/>
              <a:t>and </a:t>
            </a:r>
            <a:r>
              <a:rPr lang="en-US" b="1" dirty="0" smtClean="0"/>
              <a:t>select</a:t>
            </a:r>
          </a:p>
          <a:p>
            <a:r>
              <a:rPr lang="en-US" b="1" dirty="0" smtClean="0"/>
              <a:t>Dispose</a:t>
            </a:r>
          </a:p>
          <a:p>
            <a:r>
              <a:rPr lang="en-US" b="1" dirty="0" smtClean="0"/>
              <a:t>Ingest</a:t>
            </a:r>
          </a:p>
          <a:p>
            <a:r>
              <a:rPr lang="en-US" b="1" dirty="0" smtClean="0"/>
              <a:t>Preservation action</a:t>
            </a:r>
          </a:p>
          <a:p>
            <a:r>
              <a:rPr lang="en-US" b="1" dirty="0" smtClean="0"/>
              <a:t>Reappraise</a:t>
            </a:r>
          </a:p>
          <a:p>
            <a:r>
              <a:rPr lang="en-US" b="1" dirty="0" smtClean="0"/>
              <a:t>Store</a:t>
            </a:r>
            <a:r>
              <a:rPr lang="en-US" dirty="0"/>
              <a:t/>
            </a:r>
            <a:br>
              <a:rPr lang="en-US" dirty="0"/>
            </a:br>
            <a:r>
              <a:rPr lang="en-US" b="1" dirty="0" smtClean="0"/>
              <a:t>Transform</a:t>
            </a:r>
            <a:endParaRPr lang="en-US" dirty="0"/>
          </a:p>
        </p:txBody>
      </p:sp>
      <p:pic>
        <p:nvPicPr>
          <p:cNvPr id="2052" name="Picture 4" descr="http://www.standingdog.com/sites/default/files/blog-images/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3714750" cy="371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5562600"/>
            <a:ext cx="3810000" cy="261610"/>
          </a:xfrm>
          <a:prstGeom prst="rect">
            <a:avLst/>
          </a:prstGeom>
          <a:noFill/>
        </p:spPr>
        <p:txBody>
          <a:bodyPr wrap="square" rtlCol="0">
            <a:spAutoFit/>
          </a:bodyPr>
          <a:lstStyle/>
          <a:p>
            <a:pPr algn="ctr"/>
            <a:r>
              <a:rPr lang="en-US" sz="1100" dirty="0"/>
              <a:t>http://www.standingdog.com/blog/the-life-cycle-of-a-website</a:t>
            </a:r>
          </a:p>
        </p:txBody>
      </p:sp>
    </p:spTree>
    <p:extLst>
      <p:ext uri="{BB962C8B-B14F-4D97-AF65-F5344CB8AC3E}">
        <p14:creationId xmlns:p14="http://schemas.microsoft.com/office/powerpoint/2010/main" val="1451533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Skills/competencies needed for digital curation</a:t>
            </a:r>
            <a:endParaRPr lang="en-US" dirty="0"/>
          </a:p>
        </p:txBody>
      </p:sp>
      <p:sp>
        <p:nvSpPr>
          <p:cNvPr id="3" name="Content Placeholder 2"/>
          <p:cNvSpPr>
            <a:spLocks noGrp="1"/>
          </p:cNvSpPr>
          <p:nvPr>
            <p:ph idx="1"/>
          </p:nvPr>
        </p:nvSpPr>
        <p:spPr/>
        <p:txBody>
          <a:bodyPr>
            <a:normAutofit/>
          </a:bodyPr>
          <a:lstStyle/>
          <a:p>
            <a:r>
              <a:rPr lang="en-US" dirty="0" smtClean="0"/>
              <a:t>Interpersonal communication  </a:t>
            </a:r>
          </a:p>
          <a:p>
            <a:r>
              <a:rPr lang="en-US" dirty="0" smtClean="0"/>
              <a:t>Curating </a:t>
            </a:r>
            <a:r>
              <a:rPr lang="en-US" dirty="0"/>
              <a:t>and preserving content </a:t>
            </a:r>
            <a:endParaRPr lang="en-US" dirty="0" smtClean="0"/>
          </a:p>
          <a:p>
            <a:r>
              <a:rPr lang="en-US" dirty="0" smtClean="0"/>
              <a:t>Curation </a:t>
            </a:r>
            <a:r>
              <a:rPr lang="en-US" dirty="0"/>
              <a:t>technologies </a:t>
            </a:r>
          </a:p>
          <a:p>
            <a:r>
              <a:rPr lang="en-US" dirty="0" smtClean="0"/>
              <a:t>Environmental </a:t>
            </a:r>
            <a:r>
              <a:rPr lang="en-US" dirty="0"/>
              <a:t>scanning </a:t>
            </a:r>
            <a:r>
              <a:rPr lang="en-US" dirty="0" smtClean="0"/>
              <a:t> </a:t>
            </a:r>
          </a:p>
          <a:p>
            <a:r>
              <a:rPr lang="en-US" dirty="0" smtClean="0"/>
              <a:t>Management</a:t>
            </a:r>
            <a:r>
              <a:rPr lang="en-US" dirty="0"/>
              <a:t>, planning and evaluation </a:t>
            </a:r>
            <a:r>
              <a:rPr lang="en-US" dirty="0" smtClean="0"/>
              <a:t> </a:t>
            </a:r>
          </a:p>
          <a:p>
            <a:r>
              <a:rPr lang="en-US" dirty="0" smtClean="0"/>
              <a:t>Services  </a:t>
            </a:r>
          </a:p>
          <a:p>
            <a:r>
              <a:rPr lang="en-US" dirty="0" smtClean="0"/>
              <a:t>Systems</a:t>
            </a:r>
            <a:r>
              <a:rPr lang="en-US" dirty="0"/>
              <a:t>, models and modeling </a:t>
            </a:r>
            <a:r>
              <a:rPr lang="en-US" dirty="0" smtClean="0"/>
              <a:t> </a:t>
            </a:r>
          </a:p>
          <a:p>
            <a:endParaRPr lang="en-US" dirty="0"/>
          </a:p>
          <a:p>
            <a:pPr marL="114300" indent="0">
              <a:buNone/>
            </a:pPr>
            <a:r>
              <a:rPr lang="en-US" dirty="0" smtClean="0"/>
              <a:t>Kim</a:t>
            </a:r>
            <a:r>
              <a:rPr lang="en-US" dirty="0"/>
              <a:t>, </a:t>
            </a:r>
            <a:r>
              <a:rPr lang="en-US" dirty="0" smtClean="0"/>
              <a:t>J., </a:t>
            </a:r>
            <a:r>
              <a:rPr lang="en-US" dirty="0" err="1" smtClean="0"/>
              <a:t>Warga</a:t>
            </a:r>
            <a:r>
              <a:rPr lang="en-US" dirty="0" smtClean="0"/>
              <a:t>, E., &amp; Moen, W.E. (2013). Competencies </a:t>
            </a:r>
            <a:r>
              <a:rPr lang="en-US" dirty="0"/>
              <a:t>Required for Digital Curation: An Analysis of Job </a:t>
            </a:r>
            <a:r>
              <a:rPr lang="en-US" dirty="0" smtClean="0"/>
              <a:t>Advertisements.</a:t>
            </a:r>
            <a:r>
              <a:rPr lang="en-US" dirty="0"/>
              <a:t> </a:t>
            </a:r>
            <a:r>
              <a:rPr lang="en-US" i="1" dirty="0" smtClean="0"/>
              <a:t>International </a:t>
            </a:r>
            <a:r>
              <a:rPr lang="en-US" i="1" dirty="0"/>
              <a:t>Journal of Digital </a:t>
            </a:r>
            <a:r>
              <a:rPr lang="en-US" i="1" dirty="0" smtClean="0"/>
              <a:t>Curation, </a:t>
            </a:r>
            <a:r>
              <a:rPr lang="en-US" dirty="0" smtClean="0"/>
              <a:t>8 (1), 78-79.</a:t>
            </a:r>
            <a:endParaRPr lang="en-US" dirty="0"/>
          </a:p>
        </p:txBody>
      </p:sp>
    </p:spTree>
    <p:extLst>
      <p:ext uri="{BB962C8B-B14F-4D97-AF65-F5344CB8AC3E}">
        <p14:creationId xmlns:p14="http://schemas.microsoft.com/office/powerpoint/2010/main" val="307432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opportunities in digital </a:t>
            </a:r>
            <a:r>
              <a:rPr lang="en-US" sz="4400" dirty="0" smtClean="0"/>
              <a:t>curation</a:t>
            </a:r>
            <a:endParaRPr lang="en-US" sz="4400" dirty="0"/>
          </a:p>
        </p:txBody>
      </p:sp>
      <p:sp>
        <p:nvSpPr>
          <p:cNvPr id="3" name="Content Placeholder 2"/>
          <p:cNvSpPr>
            <a:spLocks noGrp="1"/>
          </p:cNvSpPr>
          <p:nvPr>
            <p:ph idx="1"/>
          </p:nvPr>
        </p:nvSpPr>
        <p:spPr/>
        <p:txBody>
          <a:bodyPr/>
          <a:lstStyle/>
          <a:p>
            <a:r>
              <a:rPr lang="en-US" dirty="0" smtClean="0"/>
              <a:t>Senior Digital Scholarship Librarian </a:t>
            </a:r>
          </a:p>
          <a:p>
            <a:r>
              <a:rPr lang="en-US" dirty="0" smtClean="0"/>
              <a:t>Federal Reserve Bank of Kansas City</a:t>
            </a:r>
          </a:p>
          <a:p>
            <a:r>
              <a:rPr lang="en-US" dirty="0" smtClean="0"/>
              <a:t>This </a:t>
            </a:r>
            <a:r>
              <a:rPr lang="en-US" dirty="0"/>
              <a:t>new position will manage a team of three library staff as part of the Center for the Advancement for Data and Research in Economics (CADRE). In addition to continuing to provide reference services, strategic collection development, and other information services, this team will spearhead new research support initiatives such as </a:t>
            </a:r>
            <a:r>
              <a:rPr lang="en-US" u="sng" dirty="0"/>
              <a:t>curation of research data</a:t>
            </a:r>
            <a:r>
              <a:rPr lang="en-US" dirty="0"/>
              <a:t>, promotion of Bank research and analytical output, and educating the research staff on issues related to intellectual property and </a:t>
            </a:r>
            <a:r>
              <a:rPr lang="en-US" u="sng" dirty="0"/>
              <a:t>emerging measures and metrics for assessing the scholarly impact of publications and other forms of scholarly expression.</a:t>
            </a:r>
          </a:p>
        </p:txBody>
      </p:sp>
      <p:sp>
        <p:nvSpPr>
          <p:cNvPr id="4" name="Rectangle 3"/>
          <p:cNvSpPr/>
          <p:nvPr/>
        </p:nvSpPr>
        <p:spPr>
          <a:xfrm>
            <a:off x="762000" y="3810000"/>
            <a:ext cx="7239000" cy="2438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23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Job opportunities in digital curation</a:t>
            </a:r>
          </a:p>
        </p:txBody>
      </p:sp>
      <p:sp>
        <p:nvSpPr>
          <p:cNvPr id="3" name="Content Placeholder 2"/>
          <p:cNvSpPr>
            <a:spLocks noGrp="1"/>
          </p:cNvSpPr>
          <p:nvPr>
            <p:ph idx="1"/>
          </p:nvPr>
        </p:nvSpPr>
        <p:spPr/>
        <p:txBody>
          <a:bodyPr>
            <a:normAutofit fontScale="85000" lnSpcReduction="20000"/>
          </a:bodyPr>
          <a:lstStyle/>
          <a:p>
            <a:r>
              <a:rPr lang="en-US" dirty="0" smtClean="0"/>
              <a:t>Librarian (Digital Curation)</a:t>
            </a:r>
          </a:p>
          <a:p>
            <a:r>
              <a:rPr lang="en-US" dirty="0" smtClean="0"/>
              <a:t>Public Library, DC (Washington, DC)</a:t>
            </a:r>
          </a:p>
          <a:p>
            <a:r>
              <a:rPr lang="en-US" dirty="0" smtClean="0"/>
              <a:t>Description:</a:t>
            </a:r>
            <a:r>
              <a:rPr lang="en-US" dirty="0"/>
              <a:t> </a:t>
            </a:r>
            <a:r>
              <a:rPr lang="en-US" dirty="0" smtClean="0"/>
              <a:t>The </a:t>
            </a:r>
            <a:r>
              <a:rPr lang="en-US" dirty="0"/>
              <a:t>Digital Curation Librarian is primarily responsible for managing digitization for the Library’s unique and historical materials and curating digital content</a:t>
            </a:r>
            <a:r>
              <a:rPr lang="en-US" dirty="0" smtClean="0"/>
              <a:t>.</a:t>
            </a:r>
          </a:p>
          <a:p>
            <a:r>
              <a:rPr lang="en-US" dirty="0" smtClean="0"/>
              <a:t>Duties:</a:t>
            </a:r>
          </a:p>
          <a:p>
            <a:pPr lvl="1"/>
            <a:r>
              <a:rPr lang="en-US" dirty="0" smtClean="0"/>
              <a:t>Provide </a:t>
            </a:r>
            <a:r>
              <a:rPr lang="en-US" dirty="0"/>
              <a:t>expertise on workflows, tools, and best practices to manage born-digital content.</a:t>
            </a:r>
          </a:p>
          <a:p>
            <a:pPr lvl="1"/>
            <a:r>
              <a:rPr lang="en-US" dirty="0"/>
              <a:t>Strategize, develop, and communicate policies and processes for creating accessions, processing, ingesting, and describing born-digital materials.</a:t>
            </a:r>
          </a:p>
          <a:p>
            <a:pPr lvl="1"/>
            <a:r>
              <a:rPr lang="en-US" dirty="0"/>
              <a:t>Coordinate outsourced digitization projects with vendors; implement internal quality checks for deliverables.</a:t>
            </a:r>
          </a:p>
          <a:p>
            <a:pPr lvl="1"/>
            <a:r>
              <a:rPr lang="en-US" dirty="0"/>
              <a:t>Develop efficient workflow models for in-house digitization and scan-on-demand services.</a:t>
            </a:r>
          </a:p>
          <a:p>
            <a:pPr lvl="1"/>
            <a:r>
              <a:rPr lang="en-US" dirty="0"/>
              <a:t>Develop online exhibits and programming to promote the digital special collections.</a:t>
            </a:r>
          </a:p>
          <a:p>
            <a:pPr lvl="1"/>
            <a:r>
              <a:rPr lang="en-US" dirty="0"/>
              <a:t>Advise the Special Collections Manager on issues related to the Library’s digital assets management system (DAMS), the DAMS as it relates to the OPAC, and other discovery tools.</a:t>
            </a:r>
          </a:p>
          <a:p>
            <a:endParaRPr lang="en-US" dirty="0"/>
          </a:p>
        </p:txBody>
      </p:sp>
      <p:sp>
        <p:nvSpPr>
          <p:cNvPr id="4" name="Rectangle 3"/>
          <p:cNvSpPr/>
          <p:nvPr/>
        </p:nvSpPr>
        <p:spPr>
          <a:xfrm>
            <a:off x="1143000" y="3200400"/>
            <a:ext cx="6705600" cy="304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21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Job opportunities in digital curation</a:t>
            </a:r>
          </a:p>
        </p:txBody>
      </p:sp>
      <p:sp>
        <p:nvSpPr>
          <p:cNvPr id="3" name="Content Placeholder 2"/>
          <p:cNvSpPr>
            <a:spLocks noGrp="1"/>
          </p:cNvSpPr>
          <p:nvPr>
            <p:ph idx="1"/>
          </p:nvPr>
        </p:nvSpPr>
        <p:spPr/>
        <p:txBody>
          <a:bodyPr>
            <a:normAutofit lnSpcReduction="10000"/>
          </a:bodyPr>
          <a:lstStyle/>
          <a:p>
            <a:r>
              <a:rPr lang="en-US" b="1" dirty="0"/>
              <a:t>Director, University of California Curation Center (UC3)</a:t>
            </a:r>
          </a:p>
          <a:p>
            <a:r>
              <a:rPr lang="en-US" dirty="0"/>
              <a:t>R</a:t>
            </a:r>
            <a:r>
              <a:rPr lang="en-US" dirty="0" smtClean="0"/>
              <a:t>esponsible for:</a:t>
            </a:r>
          </a:p>
          <a:p>
            <a:pPr lvl="1"/>
            <a:r>
              <a:rPr lang="en-US" dirty="0" smtClean="0"/>
              <a:t>envisioning </a:t>
            </a:r>
            <a:r>
              <a:rPr lang="en-US" dirty="0"/>
              <a:t>and articulating a dynamic and forward-thinking strategic vision for digital </a:t>
            </a:r>
            <a:r>
              <a:rPr lang="en-US" dirty="0" smtClean="0"/>
              <a:t>curation</a:t>
            </a:r>
          </a:p>
          <a:p>
            <a:pPr lvl="1"/>
            <a:r>
              <a:rPr lang="en-US" dirty="0" smtClean="0"/>
              <a:t>digital </a:t>
            </a:r>
            <a:r>
              <a:rPr lang="en-US" dirty="0"/>
              <a:t>preservation and research data management activities at the California Digital Library, University of </a:t>
            </a:r>
            <a:r>
              <a:rPr lang="en-US" dirty="0" smtClean="0"/>
              <a:t>California</a:t>
            </a:r>
          </a:p>
          <a:p>
            <a:pPr lvl="1"/>
            <a:r>
              <a:rPr lang="en-US" dirty="0" smtClean="0"/>
              <a:t>provides </a:t>
            </a:r>
            <a:r>
              <a:rPr lang="en-US" dirty="0"/>
              <a:t>oversight, encourages collaboration and innovation, and ensures the successful stewardship and sustainability of UC3's systems, services, and initiatives intended to respond to the scholarly research needs of the UC Libraries, faculty, students, and staff</a:t>
            </a:r>
            <a:r>
              <a:rPr lang="en-US" dirty="0" smtClean="0"/>
              <a:t>.</a:t>
            </a:r>
          </a:p>
          <a:p>
            <a:r>
              <a:rPr lang="en-US" dirty="0" smtClean="0"/>
              <a:t>Requirement: Expertise </a:t>
            </a:r>
            <a:r>
              <a:rPr lang="en-US" dirty="0"/>
              <a:t>in digital library, digital curation, research data management, and scholarly communication theory and practice.</a:t>
            </a:r>
          </a:p>
          <a:p>
            <a:endParaRPr lang="en-US" dirty="0"/>
          </a:p>
        </p:txBody>
      </p:sp>
      <p:sp>
        <p:nvSpPr>
          <p:cNvPr id="4" name="Rectangle 3"/>
          <p:cNvSpPr/>
          <p:nvPr/>
        </p:nvSpPr>
        <p:spPr>
          <a:xfrm>
            <a:off x="838200" y="4953000"/>
            <a:ext cx="6858000" cy="1143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01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curation titles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Data Curators</a:t>
            </a:r>
          </a:p>
          <a:p>
            <a:r>
              <a:rPr lang="en-US" dirty="0"/>
              <a:t>Data Curation Librarians</a:t>
            </a:r>
          </a:p>
          <a:p>
            <a:r>
              <a:rPr lang="en-US" dirty="0"/>
              <a:t>Data Services Specialist</a:t>
            </a:r>
          </a:p>
          <a:p>
            <a:r>
              <a:rPr lang="en-US" dirty="0"/>
              <a:t>Digital Archivists</a:t>
            </a:r>
          </a:p>
          <a:p>
            <a:r>
              <a:rPr lang="en-US" dirty="0"/>
              <a:t>Digital Assets Managers</a:t>
            </a:r>
          </a:p>
          <a:p>
            <a:r>
              <a:rPr lang="en-US" dirty="0"/>
              <a:t>Digital Curation Archivists</a:t>
            </a:r>
          </a:p>
          <a:p>
            <a:r>
              <a:rPr lang="en-US" dirty="0"/>
              <a:t>Digital Collections Managers</a:t>
            </a:r>
          </a:p>
          <a:p>
            <a:r>
              <a:rPr lang="en-US" dirty="0"/>
              <a:t>Digital Humanities Librarian</a:t>
            </a:r>
          </a:p>
          <a:p>
            <a:r>
              <a:rPr lang="en-US" dirty="0"/>
              <a:t>Digital Repository Analyst</a:t>
            </a:r>
          </a:p>
          <a:p>
            <a:r>
              <a:rPr lang="en-US" dirty="0"/>
              <a:t>Digital Preservation Specialist</a:t>
            </a:r>
          </a:p>
          <a:p>
            <a:r>
              <a:rPr lang="en-US" dirty="0"/>
              <a:t>Digital Preservation Managers</a:t>
            </a:r>
          </a:p>
          <a:p>
            <a:r>
              <a:rPr lang="en-US" dirty="0"/>
              <a:t>Humanities Curator</a:t>
            </a:r>
          </a:p>
          <a:p>
            <a:r>
              <a:rPr lang="en-US" dirty="0"/>
              <a:t>Image Resources Coordinator</a:t>
            </a:r>
          </a:p>
          <a:p>
            <a:r>
              <a:rPr lang="en-US" dirty="0"/>
              <a:t>Informatics/data Services Specialists</a:t>
            </a:r>
          </a:p>
          <a:p>
            <a:r>
              <a:rPr lang="en-US" dirty="0"/>
              <a:t>Metadata Librarians</a:t>
            </a:r>
          </a:p>
          <a:p>
            <a:r>
              <a:rPr lang="en-US" dirty="0"/>
              <a:t>Scientific Data Curator</a:t>
            </a:r>
          </a:p>
          <a:p>
            <a:r>
              <a:rPr lang="en-US" dirty="0"/>
              <a:t>Spatial Data </a:t>
            </a:r>
            <a:r>
              <a:rPr lang="en-US" dirty="0" smtClean="0"/>
              <a:t>Analyst/Curators</a:t>
            </a:r>
          </a:p>
          <a:p>
            <a:pPr marL="114300" indent="0">
              <a:buNone/>
            </a:pPr>
            <a:endParaRPr lang="en-US" dirty="0"/>
          </a:p>
          <a:p>
            <a:pPr marL="114300" indent="0">
              <a:buNone/>
            </a:pPr>
            <a:r>
              <a:rPr lang="en-US" dirty="0" smtClean="0"/>
              <a:t>From: http</a:t>
            </a:r>
            <a:r>
              <a:rPr lang="en-US" dirty="0"/>
              <a:t>://</a:t>
            </a:r>
            <a:r>
              <a:rPr lang="en-US" dirty="0" smtClean="0"/>
              <a:t>ischool.sjsu.edu/current-students/career-pathways/digital-curation</a:t>
            </a:r>
            <a:endParaRPr lang="en-US" dirty="0"/>
          </a:p>
        </p:txBody>
      </p:sp>
      <p:sp>
        <p:nvSpPr>
          <p:cNvPr id="4" name="TextBox 3"/>
          <p:cNvSpPr txBox="1"/>
          <p:nvPr/>
        </p:nvSpPr>
        <p:spPr>
          <a:xfrm>
            <a:off x="4572000" y="5226278"/>
            <a:ext cx="3148125" cy="215444"/>
          </a:xfrm>
          <a:prstGeom prst="rect">
            <a:avLst/>
          </a:prstGeom>
          <a:noFill/>
        </p:spPr>
        <p:txBody>
          <a:bodyPr wrap="square" rtlCol="0">
            <a:spAutoFit/>
          </a:bodyPr>
          <a:lstStyle/>
          <a:p>
            <a:pPr algn="ctr"/>
            <a:r>
              <a:rPr lang="en-US" sz="800" dirty="0"/>
              <a:t>http://www.nebseo.com/seo/traffic-curation-done-correctly/</a:t>
            </a:r>
          </a:p>
        </p:txBody>
      </p:sp>
      <p:pic>
        <p:nvPicPr>
          <p:cNvPr id="4100" name="Picture 4" descr="http://www.nebseo.com/wp-content/uploads/2014/05/keep-calm-and-cur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214" y="1828800"/>
            <a:ext cx="3281696"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97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Curation Pathway</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848600" cy="576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6277689"/>
            <a:ext cx="5105400" cy="246221"/>
          </a:xfrm>
          <a:prstGeom prst="rect">
            <a:avLst/>
          </a:prstGeom>
          <a:noFill/>
        </p:spPr>
        <p:txBody>
          <a:bodyPr wrap="square" rtlCol="0">
            <a:spAutoFit/>
          </a:bodyPr>
          <a:lstStyle/>
          <a:p>
            <a:pPr algn="ctr"/>
            <a:r>
              <a:rPr lang="en-US" sz="1000" dirty="0"/>
              <a:t>http://ischool.sjsu.edu/current-students/career-pathways/digital-curation</a:t>
            </a:r>
          </a:p>
        </p:txBody>
      </p:sp>
    </p:spTree>
    <p:extLst>
      <p:ext uri="{BB962C8B-B14F-4D97-AF65-F5344CB8AC3E}">
        <p14:creationId xmlns:p14="http://schemas.microsoft.com/office/powerpoint/2010/main" val="2851000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4" name="Picture 2" descr="Woman Holding Question Mark Paper In Front Of Fac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05000"/>
            <a:ext cx="2514600" cy="3788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048000" y="5791200"/>
            <a:ext cx="2209800" cy="304800"/>
          </a:xfrm>
          <a:prstGeom prst="rect">
            <a:avLst/>
          </a:prstGeom>
        </p:spPr>
        <p:txBody>
          <a:bodyPr vert="horz" lIns="0" tIns="45720" rIns="0" bIns="45720" rtlCol="0">
            <a:normAutofit lnSpcReduction="10000"/>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marL="0" indent="0" algn="ctr">
              <a:buFont typeface="Wingdings" pitchFamily="2" charset="2"/>
              <a:buNone/>
            </a:pPr>
            <a:r>
              <a:rPr lang="en-US" sz="1000" smtClean="0"/>
              <a:t>www.istockphoto.com</a:t>
            </a:r>
          </a:p>
          <a:p>
            <a:pPr marL="0" indent="0" algn="ctr">
              <a:buFont typeface="Wingdings" pitchFamily="2" charset="2"/>
              <a:buNone/>
            </a:pPr>
            <a:endParaRPr lang="en-US" sz="1000" dirty="0"/>
          </a:p>
        </p:txBody>
      </p:sp>
    </p:spTree>
    <p:extLst>
      <p:ext uri="{BB962C8B-B14F-4D97-AF65-F5344CB8AC3E}">
        <p14:creationId xmlns:p14="http://schemas.microsoft.com/office/powerpoint/2010/main" val="3048957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Stay Connected! </a:t>
            </a:r>
            <a:endParaRPr lang="en-US" dirty="0"/>
          </a:p>
        </p:txBody>
      </p:sp>
      <p:sp>
        <p:nvSpPr>
          <p:cNvPr id="4" name="Text Placeholder 3"/>
          <p:cNvSpPr>
            <a:spLocks noGrp="1"/>
          </p:cNvSpPr>
          <p:nvPr>
            <p:ph type="body" idx="1"/>
          </p:nvPr>
        </p:nvSpPr>
        <p:spPr/>
        <p:txBody>
          <a:bodyPr/>
          <a:lstStyle/>
          <a:p>
            <a:r>
              <a:rPr lang="en-US" dirty="0" smtClean="0"/>
              <a:t>Contact Us! </a:t>
            </a:r>
            <a:endParaRPr lang="en-US" dirty="0"/>
          </a:p>
        </p:txBody>
      </p:sp>
      <p:sp>
        <p:nvSpPr>
          <p:cNvPr id="5" name="Content Placeholder 4"/>
          <p:cNvSpPr>
            <a:spLocks noGrp="1"/>
          </p:cNvSpPr>
          <p:nvPr>
            <p:ph sz="half" idx="2"/>
          </p:nvPr>
        </p:nvSpPr>
        <p:spPr/>
        <p:txBody>
          <a:bodyPr>
            <a:normAutofit lnSpcReduction="10000"/>
          </a:bodyPr>
          <a:lstStyle/>
          <a:p>
            <a:r>
              <a:rPr lang="en-US" b="1" dirty="0"/>
              <a:t>Gmail: </a:t>
            </a:r>
            <a:r>
              <a:rPr lang="en-US" dirty="0">
                <a:hlinkClick r:id="rId2"/>
              </a:rPr>
              <a:t>sjsusaasc@gmail.com</a:t>
            </a:r>
            <a:endParaRPr lang="en-US" dirty="0"/>
          </a:p>
          <a:p>
            <a:r>
              <a:rPr lang="en-US" b="1" dirty="0"/>
              <a:t>Delicious: </a:t>
            </a:r>
            <a:r>
              <a:rPr lang="en-US" u="sng" dirty="0">
                <a:hlinkClick r:id="rId3"/>
              </a:rPr>
              <a:t>https://delicious.com/sjsusaasc</a:t>
            </a:r>
            <a:endParaRPr lang="en-US" dirty="0"/>
          </a:p>
          <a:p>
            <a:r>
              <a:rPr lang="en-US" b="1" dirty="0"/>
              <a:t>Facebook: </a:t>
            </a:r>
            <a:r>
              <a:rPr lang="en-US" u="sng" dirty="0">
                <a:hlinkClick r:id="rId4"/>
              </a:rPr>
              <a:t>https://www.facebook.com/groups/29671378601/</a:t>
            </a:r>
            <a:endParaRPr lang="en-US" dirty="0"/>
          </a:p>
          <a:p>
            <a:r>
              <a:rPr lang="en-US" b="1" dirty="0"/>
              <a:t>Twitter: </a:t>
            </a:r>
            <a:r>
              <a:rPr lang="en-US" u="sng" dirty="0">
                <a:hlinkClick r:id="rId5"/>
              </a:rPr>
              <a:t>@</a:t>
            </a:r>
            <a:r>
              <a:rPr lang="en-US" u="sng" dirty="0" err="1">
                <a:hlinkClick r:id="rId5"/>
              </a:rPr>
              <a:t>sjsuslis_saasc</a:t>
            </a:r>
            <a:endParaRPr lang="en-US" dirty="0"/>
          </a:p>
          <a:p>
            <a:r>
              <a:rPr lang="en-US" b="1" dirty="0"/>
              <a:t>Website: </a:t>
            </a:r>
            <a:r>
              <a:rPr lang="en-US" dirty="0"/>
              <a:t> </a:t>
            </a:r>
            <a:r>
              <a:rPr lang="en-US" u="sng" dirty="0">
                <a:hlinkClick r:id="rId6"/>
              </a:rPr>
              <a:t>http://sjsusaasc.weebly.com/</a:t>
            </a:r>
            <a:endParaRPr lang="en-US" b="1" dirty="0"/>
          </a:p>
          <a:p>
            <a:endParaRPr lang="en-US" dirty="0"/>
          </a:p>
        </p:txBody>
      </p:sp>
      <p:sp>
        <p:nvSpPr>
          <p:cNvPr id="6" name="Text Placeholder 5"/>
          <p:cNvSpPr>
            <a:spLocks noGrp="1"/>
          </p:cNvSpPr>
          <p:nvPr>
            <p:ph type="body" sz="quarter" idx="3"/>
          </p:nvPr>
        </p:nvSpPr>
        <p:spPr/>
        <p:txBody>
          <a:bodyPr/>
          <a:lstStyle/>
          <a:p>
            <a:r>
              <a:rPr lang="en-US" dirty="0" smtClean="0"/>
              <a:t>Upcoming events! </a:t>
            </a:r>
            <a:endParaRPr lang="en-US" dirty="0"/>
          </a:p>
        </p:txBody>
      </p:sp>
      <p:sp>
        <p:nvSpPr>
          <p:cNvPr id="7" name="Content Placeholder 6"/>
          <p:cNvSpPr>
            <a:spLocks noGrp="1"/>
          </p:cNvSpPr>
          <p:nvPr>
            <p:ph sz="quarter" idx="4"/>
          </p:nvPr>
        </p:nvSpPr>
        <p:spPr/>
        <p:txBody>
          <a:bodyPr/>
          <a:lstStyle/>
          <a:p>
            <a:r>
              <a:rPr lang="en-US" dirty="0" smtClean="0"/>
              <a:t>April 26 @ 6pm: Current trends in preservation management and career pathways</a:t>
            </a:r>
            <a:endParaRPr lang="en-US" dirty="0"/>
          </a:p>
          <a:p>
            <a:r>
              <a:rPr lang="en-US" dirty="0" smtClean="0"/>
              <a:t>In the works! </a:t>
            </a:r>
          </a:p>
          <a:p>
            <a:pPr lvl="1"/>
            <a:r>
              <a:rPr lang="en-US" dirty="0" smtClean="0"/>
              <a:t>In person tour </a:t>
            </a:r>
            <a:r>
              <a:rPr lang="en-US" smtClean="0"/>
              <a:t>of Huntington </a:t>
            </a:r>
            <a:r>
              <a:rPr lang="en-US" dirty="0" smtClean="0"/>
              <a:t>Library</a:t>
            </a:r>
          </a:p>
          <a:p>
            <a:pPr lvl="1"/>
            <a:r>
              <a:rPr lang="en-US" dirty="0" smtClean="0"/>
              <a:t>Mini Conference at California State Archives</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70694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Professor </a:t>
            </a:r>
            <a:r>
              <a:rPr lang="en-US" dirty="0" err="1" smtClean="0"/>
              <a:t>Alyce</a:t>
            </a:r>
            <a:r>
              <a:rPr lang="en-US" dirty="0" smtClean="0"/>
              <a:t> Scott</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6179" y="1536700"/>
            <a:ext cx="3059642" cy="4589463"/>
          </a:xfrm>
        </p:spPr>
      </p:pic>
      <p:sp>
        <p:nvSpPr>
          <p:cNvPr id="5" name="Content Placeholder 4"/>
          <p:cNvSpPr>
            <a:spLocks noGrp="1"/>
          </p:cNvSpPr>
          <p:nvPr>
            <p:ph sz="half" idx="2"/>
          </p:nvPr>
        </p:nvSpPr>
        <p:spPr>
          <a:xfrm>
            <a:off x="4419600" y="1536192"/>
            <a:ext cx="3657600" cy="4788408"/>
          </a:xfrm>
        </p:spPr>
        <p:txBody>
          <a:bodyPr>
            <a:normAutofit fontScale="25000" lnSpcReduction="20000"/>
          </a:bodyPr>
          <a:lstStyle/>
          <a:p>
            <a:pPr marL="114300" indent="0">
              <a:buNone/>
            </a:pPr>
            <a:r>
              <a:rPr lang="en-US" sz="6400" b="1" dirty="0" err="1"/>
              <a:t>Alyce</a:t>
            </a:r>
            <a:r>
              <a:rPr lang="en-US" sz="6400" b="1" dirty="0"/>
              <a:t> Scott </a:t>
            </a:r>
            <a:r>
              <a:rPr lang="en-US" sz="6400" dirty="0"/>
              <a:t>is a lecturer at the School of Information, San José State University. Ms. Scott has an M.L.I.S. from the University of Illinois at Urbana-Champaign. She has worked in a variety of library settings, including developing an electronic reserves program for </a:t>
            </a:r>
            <a:r>
              <a:rPr lang="en-US" sz="6400" dirty="0" err="1"/>
              <a:t>Brookens</a:t>
            </a:r>
            <a:r>
              <a:rPr lang="en-US" sz="6400" dirty="0"/>
              <a:t> Library at the University of Illinois Springfield. Most recently serving as the Coordinator of the Digital Imaging Program at the Illinois State Library (ISL). At the Illinois State Library Ms. Scott was part of the team that developed the Illinois Digital Archives; oversaw the digitization of materials from the ISL collection, including copyright compliance; reviewed and monitored Library Services and Technology Act digital imaging grants awarded annually by ISL; and provided state-wide training in the use of </a:t>
            </a:r>
            <a:r>
              <a:rPr lang="en-US" sz="6400" dirty="0" err="1"/>
              <a:t>CONTENTdm</a:t>
            </a:r>
            <a:r>
              <a:rPr lang="en-US" sz="6400" dirty="0"/>
              <a:t> software for digital collections</a:t>
            </a:r>
            <a:r>
              <a:rPr lang="en-US" sz="3300" dirty="0"/>
              <a:t>.</a:t>
            </a:r>
          </a:p>
          <a:p>
            <a:endParaRPr lang="en-US" dirty="0"/>
          </a:p>
        </p:txBody>
      </p:sp>
    </p:spTree>
    <p:extLst>
      <p:ext uri="{BB962C8B-B14F-4D97-AF65-F5344CB8AC3E}">
        <p14:creationId xmlns:p14="http://schemas.microsoft.com/office/powerpoint/2010/main" val="38718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981200"/>
            <a:ext cx="8153400" cy="2514600"/>
          </a:xfrm>
        </p:spPr>
        <p:txBody>
          <a:bodyPr/>
          <a:lstStyle/>
          <a:p>
            <a:pPr algn="ctr"/>
            <a:r>
              <a:rPr lang="en-US" dirty="0" smtClean="0"/>
              <a:t>Thank you Professor Scott!</a:t>
            </a:r>
            <a:br>
              <a:rPr lang="en-US" dirty="0" smtClean="0"/>
            </a:br>
            <a:r>
              <a:rPr lang="en-US" dirty="0" smtClean="0"/>
              <a:t>And thanks to all who joined us! </a:t>
            </a:r>
            <a:endParaRPr lang="en-US" dirty="0"/>
          </a:p>
        </p:txBody>
      </p:sp>
    </p:spTree>
    <p:extLst>
      <p:ext uri="{BB962C8B-B14F-4D97-AF65-F5344CB8AC3E}">
        <p14:creationId xmlns:p14="http://schemas.microsoft.com/office/powerpoint/2010/main" val="110253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dirty="0" smtClean="0"/>
              <a:t>Agenda</a:t>
            </a:r>
          </a:p>
          <a:p>
            <a:r>
              <a:rPr lang="en-US" dirty="0" smtClean="0"/>
              <a:t>Defining digital curation</a:t>
            </a:r>
          </a:p>
          <a:p>
            <a:r>
              <a:rPr lang="en-US" dirty="0" smtClean="0"/>
              <a:t>Overview of INFO 284: "Tools</a:t>
            </a:r>
            <a:r>
              <a:rPr lang="en-US" dirty="0"/>
              <a:t>, Services, and Methodologies for Digital </a:t>
            </a:r>
            <a:r>
              <a:rPr lang="en-US" dirty="0" smtClean="0"/>
              <a:t>Curation“</a:t>
            </a:r>
          </a:p>
          <a:p>
            <a:r>
              <a:rPr lang="en-US" dirty="0" smtClean="0"/>
              <a:t>Job opportunities in digital curation</a:t>
            </a:r>
          </a:p>
          <a:p>
            <a:pPr marL="0" indent="0">
              <a:buNone/>
            </a:pP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8153400" cy="573455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31570" y="1447800"/>
            <a:ext cx="5334000" cy="2862322"/>
          </a:xfrm>
          <a:prstGeom prst="rect">
            <a:avLst/>
          </a:prstGeom>
          <a:solidFill>
            <a:schemeClr val="accent4">
              <a:lumMod val="20000"/>
              <a:lumOff val="80000"/>
            </a:schemeClr>
          </a:solidFill>
        </p:spPr>
        <p:txBody>
          <a:bodyPr wrap="square" rtlCol="0">
            <a:spAutoFit/>
          </a:bodyPr>
          <a:lstStyle/>
          <a:p>
            <a:endParaRPr lang="en-US" dirty="0"/>
          </a:p>
          <a:p>
            <a:r>
              <a:rPr lang="en-US" sz="2400" dirty="0" smtClean="0"/>
              <a:t>AGENDA:</a:t>
            </a:r>
            <a:endParaRPr lang="en-US" sz="2400" dirty="0"/>
          </a:p>
          <a:p>
            <a:pPr marL="285750" indent="-285750">
              <a:buClr>
                <a:schemeClr val="bg2">
                  <a:lumMod val="50000"/>
                </a:schemeClr>
              </a:buClr>
              <a:buFont typeface="Wingdings" panose="05000000000000000000" pitchFamily="2" charset="2"/>
              <a:buChar char="§"/>
            </a:pPr>
            <a:r>
              <a:rPr lang="en-US" sz="2400" dirty="0"/>
              <a:t>Defining digital </a:t>
            </a:r>
            <a:r>
              <a:rPr lang="en-US" sz="2400" dirty="0" smtClean="0"/>
              <a:t>curation</a:t>
            </a:r>
          </a:p>
          <a:p>
            <a:pPr marL="285750" indent="-285750">
              <a:buClr>
                <a:schemeClr val="bg2">
                  <a:lumMod val="50000"/>
                </a:schemeClr>
              </a:buClr>
              <a:buFont typeface="Wingdings" panose="05000000000000000000" pitchFamily="2" charset="2"/>
              <a:buChar char="§"/>
            </a:pPr>
            <a:r>
              <a:rPr lang="en-US" sz="2400" dirty="0" smtClean="0"/>
              <a:t>Digital curation lifecycle</a:t>
            </a:r>
            <a:endParaRPr lang="en-US" sz="2400" dirty="0"/>
          </a:p>
          <a:p>
            <a:pPr marL="285750" indent="-285750">
              <a:buClr>
                <a:schemeClr val="bg2">
                  <a:lumMod val="50000"/>
                </a:schemeClr>
              </a:buClr>
              <a:buFont typeface="Wingdings" panose="05000000000000000000" pitchFamily="2" charset="2"/>
              <a:buChar char="§"/>
            </a:pPr>
            <a:r>
              <a:rPr lang="en-US" sz="2400" dirty="0" smtClean="0"/>
              <a:t>Digital curation skills/practices</a:t>
            </a:r>
            <a:endParaRPr lang="en-US" sz="2400" dirty="0"/>
          </a:p>
          <a:p>
            <a:pPr marL="285750" indent="-285750">
              <a:buClr>
                <a:schemeClr val="bg2">
                  <a:lumMod val="50000"/>
                </a:schemeClr>
              </a:buClr>
              <a:buFont typeface="Wingdings" panose="05000000000000000000" pitchFamily="2" charset="2"/>
              <a:buChar char="§"/>
            </a:pPr>
            <a:r>
              <a:rPr lang="en-US" sz="2400" dirty="0"/>
              <a:t>Job opportunities in digital </a:t>
            </a:r>
            <a:r>
              <a:rPr lang="en-US" sz="2400" dirty="0" smtClean="0"/>
              <a:t>curation</a:t>
            </a:r>
          </a:p>
          <a:p>
            <a:pPr marL="285750" indent="-285750">
              <a:buClr>
                <a:schemeClr val="bg2">
                  <a:lumMod val="50000"/>
                </a:schemeClr>
              </a:buClr>
              <a:buFont typeface="Wingdings" panose="05000000000000000000" pitchFamily="2" charset="2"/>
              <a:buChar char="§"/>
            </a:pPr>
            <a:r>
              <a:rPr lang="en-US" sz="2400" dirty="0" smtClean="0"/>
              <a:t>Digital Curation Pathway</a:t>
            </a:r>
          </a:p>
          <a:p>
            <a:pPr>
              <a:buClr>
                <a:schemeClr val="bg2">
                  <a:lumMod val="50000"/>
                </a:schemeClr>
              </a:buClr>
            </a:pPr>
            <a:endParaRPr lang="en-US" dirty="0"/>
          </a:p>
        </p:txBody>
      </p:sp>
    </p:spTree>
    <p:extLst>
      <p:ext uri="{BB962C8B-B14F-4D97-AF65-F5344CB8AC3E}">
        <p14:creationId xmlns:p14="http://schemas.microsoft.com/office/powerpoint/2010/main" val="1100798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ilber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 y="1219200"/>
            <a:ext cx="8644852" cy="3876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5181600"/>
            <a:ext cx="3581400" cy="400110"/>
          </a:xfrm>
          <a:prstGeom prst="rect">
            <a:avLst/>
          </a:prstGeom>
          <a:noFill/>
        </p:spPr>
        <p:txBody>
          <a:bodyPr wrap="square" rtlCol="0">
            <a:spAutoFit/>
          </a:bodyPr>
          <a:lstStyle/>
          <a:p>
            <a:pPr algn="ctr"/>
            <a:r>
              <a:rPr lang="en-US" sz="1000" dirty="0" smtClean="0"/>
              <a:t>http</a:t>
            </a:r>
            <a:r>
              <a:rPr lang="en-US" sz="1000" dirty="0"/>
              <a:t>://dilbert.com/strips/comic/2011-10-30/</a:t>
            </a:r>
          </a:p>
          <a:p>
            <a:pPr algn="ctr"/>
            <a:endParaRPr lang="en-US" sz="1000" dirty="0"/>
          </a:p>
        </p:txBody>
      </p:sp>
    </p:spTree>
    <p:extLst>
      <p:ext uri="{BB962C8B-B14F-4D97-AF65-F5344CB8AC3E}">
        <p14:creationId xmlns:p14="http://schemas.microsoft.com/office/powerpoint/2010/main" val="159231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curation</a:t>
            </a:r>
            <a:endParaRPr lang="en-US" dirty="0"/>
          </a:p>
        </p:txBody>
      </p:sp>
      <p:sp>
        <p:nvSpPr>
          <p:cNvPr id="3" name="Content Placeholder 2"/>
          <p:cNvSpPr>
            <a:spLocks noGrp="1"/>
          </p:cNvSpPr>
          <p:nvPr>
            <p:ph idx="1"/>
          </p:nvPr>
        </p:nvSpPr>
        <p:spPr/>
        <p:txBody>
          <a:bodyPr>
            <a:normAutofit lnSpcReduction="10000"/>
          </a:bodyPr>
          <a:lstStyle/>
          <a:p>
            <a:r>
              <a:rPr lang="en-US" dirty="0"/>
              <a:t>Content curation requires more than just the selection of information. It’s the assembling, categorizing, commenting and presenting the best content available</a:t>
            </a:r>
            <a:r>
              <a:rPr lang="en-US" dirty="0" smtClean="0"/>
              <a:t>. </a:t>
            </a:r>
          </a:p>
          <a:p>
            <a:r>
              <a:rPr lang="en-US" dirty="0" smtClean="0"/>
              <a:t>Content </a:t>
            </a:r>
            <a:r>
              <a:rPr lang="en-US" dirty="0"/>
              <a:t>curation is the gathering, organizing and online presentation of content related to a particular theme or topic</a:t>
            </a:r>
            <a:r>
              <a:rPr lang="en-US" dirty="0" smtClean="0"/>
              <a:t>.</a:t>
            </a:r>
          </a:p>
          <a:p>
            <a:r>
              <a:rPr lang="en-US" dirty="0"/>
              <a:t>In simple terms, the process of content curation is the act of sorting through large amounts of content on the web and presenting the best posts in a meaningful and organized way. The process can include sifting, sorting, arranging, and placing found content into specific themes, and then publishing that information</a:t>
            </a:r>
            <a:r>
              <a:rPr lang="en-US" dirty="0" smtClean="0"/>
              <a:t>.</a:t>
            </a:r>
          </a:p>
          <a:p>
            <a:r>
              <a:rPr lang="en-US" dirty="0"/>
              <a:t>Content curation is the process of gathering information relevant to a particular topic or area of interest. Services or people that </a:t>
            </a:r>
            <a:r>
              <a:rPr lang="en-US" dirty="0" smtClean="0"/>
              <a:t>implement content </a:t>
            </a:r>
            <a:r>
              <a:rPr lang="en-US" dirty="0"/>
              <a:t>curation are called curators.</a:t>
            </a:r>
          </a:p>
        </p:txBody>
      </p:sp>
    </p:spTree>
    <p:extLst>
      <p:ext uri="{BB962C8B-B14F-4D97-AF65-F5344CB8AC3E}">
        <p14:creationId xmlns:p14="http://schemas.microsoft.com/office/powerpoint/2010/main" val="201675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1655: cabinet of curiosities</a:t>
            </a:r>
            <a:endParaRPr lang="en-US" dirty="0"/>
          </a:p>
        </p:txBody>
      </p:sp>
      <p:sp>
        <p:nvSpPr>
          <p:cNvPr id="5" name="Content Placeholder 4"/>
          <p:cNvSpPr txBox="1">
            <a:spLocks noGrp="1"/>
          </p:cNvSpPr>
          <p:nvPr>
            <p:ph idx="1"/>
          </p:nvPr>
        </p:nvSpPr>
        <p:spPr>
          <a:xfrm>
            <a:off x="1752600" y="6324600"/>
            <a:ext cx="5105400" cy="246221"/>
          </a:xfrm>
          <a:prstGeom prst="rect">
            <a:avLst/>
          </a:prstGeom>
          <a:noFill/>
        </p:spPr>
        <p:txBody>
          <a:bodyPr wrap="square" rtlCol="0">
            <a:spAutoFit/>
          </a:bodyPr>
          <a:lstStyle/>
          <a:p>
            <a:pPr marL="0" indent="0" algn="ctr">
              <a:buNone/>
            </a:pPr>
            <a:r>
              <a:rPr lang="en-US" sz="1000" dirty="0"/>
              <a:t>http://en.wikipedia.org/wiki/File:Musei_Wormiani_Historia.jpg</a:t>
            </a:r>
          </a:p>
        </p:txBody>
      </p:sp>
      <p:pic>
        <p:nvPicPr>
          <p:cNvPr id="4" name="Picture 4" descr="http://search.xhibitor.org/wp-content/uploads/2012/09/Musei_Wormiani_Histori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5791200" cy="4608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26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curation</a:t>
            </a:r>
            <a:endParaRPr lang="en-US" dirty="0"/>
          </a:p>
        </p:txBody>
      </p:sp>
      <p:sp>
        <p:nvSpPr>
          <p:cNvPr id="3" name="Content Placeholder 2"/>
          <p:cNvSpPr>
            <a:spLocks noGrp="1"/>
          </p:cNvSpPr>
          <p:nvPr>
            <p:ph idx="1"/>
          </p:nvPr>
        </p:nvSpPr>
        <p:spPr>
          <a:xfrm>
            <a:off x="152400" y="1676400"/>
            <a:ext cx="7924800" cy="3886200"/>
          </a:xfrm>
          <a:solidFill>
            <a:schemeClr val="accent2">
              <a:lumMod val="40000"/>
              <a:lumOff val="60000"/>
            </a:schemeClr>
          </a:solidFill>
        </p:spPr>
        <p:txBody>
          <a:bodyPr>
            <a:noAutofit/>
          </a:bodyPr>
          <a:lstStyle/>
          <a:p>
            <a:pPr marL="0" indent="0">
              <a:buNone/>
            </a:pPr>
            <a:endParaRPr lang="en-US" sz="2400" b="1" dirty="0"/>
          </a:p>
          <a:p>
            <a:r>
              <a:rPr lang="en-US" sz="2400" dirty="0" smtClean="0"/>
              <a:t>Digital </a:t>
            </a:r>
            <a:r>
              <a:rPr lang="en-US" sz="2400" dirty="0"/>
              <a:t>curation is larger than digital preservation; it </a:t>
            </a:r>
            <a:r>
              <a:rPr lang="en-US" sz="2400" dirty="0" smtClean="0"/>
              <a:t>includes </a:t>
            </a:r>
            <a:r>
              <a:rPr lang="en-US" sz="2400" dirty="0"/>
              <a:t>preservation but also creation or selection, </a:t>
            </a:r>
            <a:r>
              <a:rPr lang="en-US" sz="2400" dirty="0" smtClean="0"/>
              <a:t>appraisal</a:t>
            </a:r>
            <a:r>
              <a:rPr lang="en-US" sz="2400" dirty="0"/>
              <a:t>, ongoing maintenance and enhancement.  Data </a:t>
            </a:r>
            <a:r>
              <a:rPr lang="en-US" sz="2400" dirty="0" smtClean="0"/>
              <a:t>curators </a:t>
            </a:r>
            <a:r>
              <a:rPr lang="en-US" sz="2400" dirty="0"/>
              <a:t>are expected to facilitate the use and reuse of </a:t>
            </a:r>
            <a:r>
              <a:rPr lang="en-US" sz="2400" dirty="0" smtClean="0"/>
              <a:t>datasets </a:t>
            </a:r>
            <a:r>
              <a:rPr lang="en-US" sz="2400" dirty="0"/>
              <a:t>by interacting with creators and users, </a:t>
            </a:r>
            <a:r>
              <a:rPr lang="en-US" sz="2400" dirty="0" smtClean="0"/>
              <a:t>maintaining </a:t>
            </a:r>
            <a:r>
              <a:rPr lang="en-US" sz="2400" dirty="0"/>
              <a:t>documentation, and establishing linkages with </a:t>
            </a:r>
            <a:r>
              <a:rPr lang="en-US" sz="2400" dirty="0" smtClean="0"/>
              <a:t>other </a:t>
            </a:r>
            <a:r>
              <a:rPr lang="en-US" sz="2400" dirty="0"/>
              <a:t>resources. </a:t>
            </a:r>
          </a:p>
          <a:p>
            <a:pPr marL="0" indent="0">
              <a:buNone/>
            </a:pPr>
            <a:r>
              <a:rPr lang="en-US" sz="2400" dirty="0"/>
              <a:t>						Priscilla Caplan</a:t>
            </a:r>
          </a:p>
          <a:p>
            <a:pPr marL="0" indent="0">
              <a:buNone/>
            </a:pPr>
            <a:endParaRPr lang="en-US" sz="2400" b="1" dirty="0" smtClean="0"/>
          </a:p>
        </p:txBody>
      </p:sp>
    </p:spTree>
    <p:extLst>
      <p:ext uri="{BB962C8B-B14F-4D97-AF65-F5344CB8AC3E}">
        <p14:creationId xmlns:p14="http://schemas.microsoft.com/office/powerpoint/2010/main" val="109882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curation</a:t>
            </a:r>
            <a:endParaRPr lang="en-US" dirty="0"/>
          </a:p>
        </p:txBody>
      </p:sp>
      <p:sp>
        <p:nvSpPr>
          <p:cNvPr id="3" name="Content Placeholder 2"/>
          <p:cNvSpPr>
            <a:spLocks noGrp="1"/>
          </p:cNvSpPr>
          <p:nvPr>
            <p:ph idx="1"/>
          </p:nvPr>
        </p:nvSpPr>
        <p:spPr>
          <a:xfrm>
            <a:off x="457200" y="1600200"/>
            <a:ext cx="7620000" cy="4038600"/>
          </a:xfrm>
          <a:solidFill>
            <a:schemeClr val="accent2">
              <a:lumMod val="40000"/>
              <a:lumOff val="60000"/>
            </a:schemeClr>
          </a:solidFill>
        </p:spPr>
        <p:txBody>
          <a:bodyPr>
            <a:normAutofit/>
          </a:bodyPr>
          <a:lstStyle/>
          <a:p>
            <a:pPr fontAlgn="base"/>
            <a:r>
              <a:rPr lang="en-US" dirty="0"/>
              <a:t>Digital curation involves maintaining, preserving and adding value to digital research data throughout its lifecycle.</a:t>
            </a:r>
          </a:p>
          <a:p>
            <a:pPr fontAlgn="base"/>
            <a:r>
              <a:rPr lang="en-US" dirty="0"/>
              <a:t>The active management of research data reduces threats to their long-term research value and mitigates the risk of digital obsolescence. Meanwhile, curated data in trusted digital repositories may be shared among the wider </a:t>
            </a:r>
            <a:r>
              <a:rPr lang="en-US" dirty="0" smtClean="0"/>
              <a:t>…research </a:t>
            </a:r>
            <a:r>
              <a:rPr lang="en-US" dirty="0"/>
              <a:t>community.</a:t>
            </a:r>
          </a:p>
          <a:p>
            <a:pPr fontAlgn="base"/>
            <a:r>
              <a:rPr lang="en-US" dirty="0" smtClean="0"/>
              <a:t>…curation </a:t>
            </a:r>
            <a:r>
              <a:rPr lang="en-US" dirty="0"/>
              <a:t>enhances the long-term value of existing data by making it available for </a:t>
            </a:r>
            <a:r>
              <a:rPr lang="en-US" dirty="0" smtClean="0"/>
              <a:t>further…research.</a:t>
            </a:r>
          </a:p>
          <a:p>
            <a:pPr marL="0" indent="0" algn="ctr" fontAlgn="base">
              <a:buNone/>
            </a:pPr>
            <a:r>
              <a:rPr lang="en-US" dirty="0" smtClean="0"/>
              <a:t>Digital Curation Centre</a:t>
            </a:r>
            <a:endParaRPr lang="en-US" dirty="0"/>
          </a:p>
        </p:txBody>
      </p:sp>
    </p:spTree>
    <p:extLst>
      <p:ext uri="{BB962C8B-B14F-4D97-AF65-F5344CB8AC3E}">
        <p14:creationId xmlns:p14="http://schemas.microsoft.com/office/powerpoint/2010/main" val="2809740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Recognize these tools?</a:t>
            </a:r>
            <a:endParaRPr lang="en-US" dirty="0"/>
          </a:p>
        </p:txBody>
      </p:sp>
      <p:sp>
        <p:nvSpPr>
          <p:cNvPr id="3" name="Content Placeholder 2"/>
          <p:cNvSpPr>
            <a:spLocks noGrp="1"/>
          </p:cNvSpPr>
          <p:nvPr>
            <p:ph idx="1"/>
          </p:nvPr>
        </p:nvSpPr>
        <p:spPr>
          <a:xfrm rot="16200000">
            <a:off x="5457824" y="3743324"/>
            <a:ext cx="5619751" cy="228600"/>
          </a:xfrm>
        </p:spPr>
        <p:txBody>
          <a:bodyPr>
            <a:normAutofit lnSpcReduction="10000"/>
          </a:bodyPr>
          <a:lstStyle/>
          <a:p>
            <a:pPr marL="0" indent="0" algn="ctr">
              <a:buNone/>
            </a:pPr>
            <a:r>
              <a:rPr lang="en-US" sz="1000" dirty="0"/>
              <a:t>http://www.benjanefitness.com/news-1/digitalcurationinhealthexerciseandeducation</a:t>
            </a:r>
          </a:p>
        </p:txBody>
      </p:sp>
      <p:pic>
        <p:nvPicPr>
          <p:cNvPr id="1026" name="Picture 2" descr="http://www.gcisd-k12.org/cms/lib4/TX01000829/Centricity/Domain/2691/ByDigitalCu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81100"/>
            <a:ext cx="7315200"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27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1247</TotalTime>
  <Words>842</Words>
  <Application>Microsoft Office PowerPoint</Application>
  <PresentationFormat>On-screen Show (4:3)</PresentationFormat>
  <Paragraphs>138</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vt:lpstr>
      <vt:lpstr>Wingdings</vt:lpstr>
      <vt:lpstr>Adjacency</vt:lpstr>
      <vt:lpstr>Digital curation practices and professions</vt:lpstr>
      <vt:lpstr>Professor Alyce Scott</vt:lpstr>
      <vt:lpstr>Agenda</vt:lpstr>
      <vt:lpstr>PowerPoint Presentation</vt:lpstr>
      <vt:lpstr>Content curation</vt:lpstr>
      <vt:lpstr>1655: cabinet of curiosities</vt:lpstr>
      <vt:lpstr>Digital curation</vt:lpstr>
      <vt:lpstr>Digital curation</vt:lpstr>
      <vt:lpstr>Recognize these tools?</vt:lpstr>
      <vt:lpstr>DCC Digital Curation Lifecycle Model</vt:lpstr>
      <vt:lpstr>Lifecycle stages </vt:lpstr>
      <vt:lpstr>Skills/competencies needed for digital curation</vt:lpstr>
      <vt:lpstr>Job opportunities in digital curation</vt:lpstr>
      <vt:lpstr>Job opportunities in digital curation</vt:lpstr>
      <vt:lpstr>Job opportunities in digital curation</vt:lpstr>
      <vt:lpstr>Digital curation titles</vt:lpstr>
      <vt:lpstr>Digital Curation Pathway</vt:lpstr>
      <vt:lpstr>Questions…</vt:lpstr>
      <vt:lpstr>Stay Connected! </vt:lpstr>
      <vt:lpstr>Thank you Professor Scott! And thanks to all who joined us!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curation practices and professions</dc:title>
  <dc:creator>SJSU SLIS</dc:creator>
  <cp:lastModifiedBy>tiana trutna</cp:lastModifiedBy>
  <cp:revision>25</cp:revision>
  <dcterms:created xsi:type="dcterms:W3CDTF">2016-02-21T20:28:11Z</dcterms:created>
  <dcterms:modified xsi:type="dcterms:W3CDTF">2016-03-13T15:01:04Z</dcterms:modified>
</cp:coreProperties>
</file>